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64" r:id="rId3"/>
    <p:sldId id="281" r:id="rId4"/>
    <p:sldId id="276" r:id="rId5"/>
    <p:sldId id="277" r:id="rId6"/>
    <p:sldId id="278" r:id="rId7"/>
    <p:sldId id="268" r:id="rId8"/>
    <p:sldId id="279" r:id="rId9"/>
    <p:sldId id="282" r:id="rId10"/>
    <p:sldId id="283" r:id="rId11"/>
    <p:sldId id="284"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6" d="100"/>
          <a:sy n="116" d="100"/>
        </p:scale>
        <p:origin x="336" y="10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10/5/2015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10/5/2015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10/5/2015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gray00@g.uafs.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5</a:t>
            </a:r>
            <a:r>
              <a:rPr lang="en-US" baseline="30000" dirty="0" smtClean="0"/>
              <a:t>th</a:t>
            </a:r>
            <a:r>
              <a:rPr lang="en-US" dirty="0" smtClean="0"/>
              <a:t> Grade Science!!</a:t>
            </a:r>
            <a:endParaRPr lang="en-US" dirty="0"/>
          </a:p>
        </p:txBody>
      </p:sp>
      <p:sp>
        <p:nvSpPr>
          <p:cNvPr id="3" name="Subtitle 2"/>
          <p:cNvSpPr>
            <a:spLocks noGrp="1"/>
          </p:cNvSpPr>
          <p:nvPr>
            <p:ph type="subTitle" idx="1"/>
          </p:nvPr>
        </p:nvSpPr>
        <p:spPr/>
        <p:txBody>
          <a:bodyPr/>
          <a:lstStyle/>
          <a:p>
            <a:r>
              <a:rPr lang="en-US" dirty="0" smtClean="0"/>
              <a:t>I’m Sarah Gray, your teacher </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Content Placeholder 3"/>
          <p:cNvSpPr>
            <a:spLocks noGrp="1"/>
          </p:cNvSpPr>
          <p:nvPr>
            <p:ph sz="half" idx="2"/>
          </p:nvPr>
        </p:nvSpPr>
        <p:spPr>
          <a:xfrm>
            <a:off x="1233769" y="2362200"/>
            <a:ext cx="10040893" cy="3962400"/>
          </a:xfrm>
        </p:spPr>
        <p:txBody>
          <a:bodyPr/>
          <a:lstStyle/>
          <a:p>
            <a:r>
              <a:rPr lang="en-US" dirty="0" smtClean="0">
                <a:hlinkClick r:id="rId2"/>
              </a:rPr>
              <a:t>sgray00@g.uafs.edu</a:t>
            </a:r>
            <a:endParaRPr lang="en-US" dirty="0" smtClean="0"/>
          </a:p>
          <a:p>
            <a:r>
              <a:rPr lang="en-US" dirty="0" smtClean="0"/>
              <a:t>(479)292-3253</a:t>
            </a:r>
          </a:p>
          <a:p>
            <a:endParaRPr lang="en-US" dirty="0"/>
          </a:p>
          <a:p>
            <a:r>
              <a:rPr lang="en-US" dirty="0" smtClean="0"/>
              <a:t>I look forward to seeing all the students </a:t>
            </a:r>
            <a:r>
              <a:rPr lang="en-US" smtClean="0"/>
              <a:t>starting next week!!</a:t>
            </a:r>
            <a:endParaRPr lang="en-US" dirty="0"/>
          </a:p>
        </p:txBody>
      </p:sp>
    </p:spTree>
    <p:extLst>
      <p:ext uri="{BB962C8B-B14F-4D97-AF65-F5344CB8AC3E}">
        <p14:creationId xmlns:p14="http://schemas.microsoft.com/office/powerpoint/2010/main" val="276824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your child learn?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Does your child learn best by visually seeing what I am teaching them? Ex. Writing it on the board or pictures of what I’m teaching about that day.</a:t>
            </a:r>
          </a:p>
          <a:p>
            <a:r>
              <a:rPr lang="en-US" dirty="0" smtClean="0"/>
              <a:t>Do they learn best if they are hands-on working on what I am trying to teach them? Ex. Building models themselves of what we are learning about.</a:t>
            </a:r>
          </a:p>
          <a:p>
            <a:r>
              <a:rPr lang="en-US" dirty="0" smtClean="0"/>
              <a:t>Do they learn best by just hearing what I am saying. Instead of seeing or physically working on a project that goes with what I am teaching them? Ex. Just sitting and listening to me talk about what we are learning. </a:t>
            </a:r>
          </a:p>
          <a:p>
            <a:r>
              <a:rPr lang="en-US" dirty="0" smtClean="0"/>
              <a:t>Or they could learn best all three ways. </a:t>
            </a:r>
          </a:p>
          <a:p>
            <a:r>
              <a:rPr lang="en-US" dirty="0" smtClean="0"/>
              <a:t>Please let me know so I can try my best to make sure I can teach them what they need to know and retain it best.</a:t>
            </a:r>
            <a:endParaRPr lang="en-US" dirty="0"/>
          </a:p>
        </p:txBody>
      </p:sp>
    </p:spTree>
    <p:extLst>
      <p:ext uri="{BB962C8B-B14F-4D97-AF65-F5344CB8AC3E}">
        <p14:creationId xmlns:p14="http://schemas.microsoft.com/office/powerpoint/2010/main" val="139346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My Teaching Philosophy</a:t>
            </a:r>
            <a:endParaRPr lang="en-US" dirty="0"/>
          </a:p>
        </p:txBody>
      </p:sp>
      <p:sp>
        <p:nvSpPr>
          <p:cNvPr id="14" name="Content Placeholder 13"/>
          <p:cNvSpPr>
            <a:spLocks noGrp="1"/>
          </p:cNvSpPr>
          <p:nvPr>
            <p:ph idx="1"/>
          </p:nvPr>
        </p:nvSpPr>
        <p:spPr/>
        <p:txBody>
          <a:bodyPr/>
          <a:lstStyle/>
          <a:p>
            <a:pPr marL="0" indent="0">
              <a:buNone/>
            </a:pPr>
            <a:r>
              <a:rPr lang="en-US" dirty="0"/>
              <a:t> </a:t>
            </a:r>
            <a:r>
              <a:rPr lang="en-US" dirty="0" smtClean="0"/>
              <a:t>- Treat others the way that you want to be treated. If you treat the other students with respect they will do the same to you. I will always treat you with respect, but I expect you to respect me as your teacher. Respect all rules and classroom procedures for they are there to help </a:t>
            </a:r>
            <a:r>
              <a:rPr lang="en-US" smtClean="0"/>
              <a:t>you succeed.</a:t>
            </a:r>
            <a:endParaRPr lang="en-US" dirty="0" smtClean="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a:t>
            </a:r>
            <a:endParaRPr lang="en-US" dirty="0"/>
          </a:p>
        </p:txBody>
      </p:sp>
      <p:sp>
        <p:nvSpPr>
          <p:cNvPr id="3" name="Content Placeholder 2"/>
          <p:cNvSpPr>
            <a:spLocks noGrp="1"/>
          </p:cNvSpPr>
          <p:nvPr>
            <p:ph idx="1"/>
          </p:nvPr>
        </p:nvSpPr>
        <p:spPr/>
        <p:txBody>
          <a:bodyPr/>
          <a:lstStyle/>
          <a:p>
            <a:pPr marL="0" indent="0">
              <a:buNone/>
            </a:pPr>
            <a:r>
              <a:rPr lang="en-US" dirty="0" smtClean="0"/>
              <a:t>1. Do NOT be late for class.</a:t>
            </a:r>
          </a:p>
          <a:p>
            <a:pPr marL="0" indent="0">
              <a:buNone/>
            </a:pPr>
            <a:r>
              <a:rPr lang="en-US" dirty="0" smtClean="0"/>
              <a:t>2. Enter the classroom quietly and in a calm manner.</a:t>
            </a:r>
          </a:p>
          <a:p>
            <a:pPr marL="0" indent="0">
              <a:buNone/>
            </a:pPr>
            <a:r>
              <a:rPr lang="en-US" dirty="0" smtClean="0"/>
              <a:t>3. Respect the students and respect the teacher that is in the room.</a:t>
            </a:r>
          </a:p>
          <a:p>
            <a:pPr marL="0" indent="0">
              <a:buNone/>
            </a:pPr>
            <a:r>
              <a:rPr lang="en-US" dirty="0" smtClean="0"/>
              <a:t>4. Be sure to turn in your homework in the correctly labeled boxes and on time.</a:t>
            </a:r>
          </a:p>
          <a:p>
            <a:pPr marL="0" indent="0">
              <a:buNone/>
            </a:pPr>
            <a:r>
              <a:rPr lang="en-US" dirty="0" smtClean="0"/>
              <a:t>5. Raise your hand and wait to be called on.</a:t>
            </a:r>
            <a:endParaRPr lang="en-US" dirty="0"/>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Procedures </a:t>
            </a:r>
            <a:endParaRPr lang="en-US" dirty="0"/>
          </a:p>
        </p:txBody>
      </p:sp>
      <p:sp>
        <p:nvSpPr>
          <p:cNvPr id="5" name="Content Placeholder 4"/>
          <p:cNvSpPr>
            <a:spLocks noGrp="1"/>
          </p:cNvSpPr>
          <p:nvPr>
            <p:ph sz="half" idx="1"/>
          </p:nvPr>
        </p:nvSpPr>
        <p:spPr>
          <a:xfrm>
            <a:off x="1117308" y="1701800"/>
            <a:ext cx="10082503" cy="4318000"/>
          </a:xfrm>
        </p:spPr>
        <p:txBody>
          <a:bodyPr/>
          <a:lstStyle/>
          <a:p>
            <a:pPr marL="457200" indent="-457200">
              <a:buAutoNum type="arabicPeriod"/>
            </a:pPr>
            <a:r>
              <a:rPr lang="en-US" dirty="0" smtClean="0"/>
              <a:t>Come in the room and start working on the bell ringer that will be on the board for each day.</a:t>
            </a:r>
          </a:p>
          <a:p>
            <a:pPr marL="457200" indent="-457200">
              <a:buAutoNum type="arabicPeriod"/>
            </a:pPr>
            <a:r>
              <a:rPr lang="en-US" dirty="0" smtClean="0"/>
              <a:t>Sit in your assigned seat so that I know who is here every day and who is not.</a:t>
            </a:r>
          </a:p>
          <a:p>
            <a:pPr marL="457200" indent="-457200">
              <a:buAutoNum type="arabicPeriod"/>
            </a:pPr>
            <a:r>
              <a:rPr lang="en-US" dirty="0" smtClean="0"/>
              <a:t>Make sure you put your number that goes with your name on your homework before you turn it in.</a:t>
            </a:r>
            <a:endParaRPr lang="en-US"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as the Parents Can Expect from Me</a:t>
            </a:r>
            <a:endParaRPr lang="en-US" dirty="0"/>
          </a:p>
        </p:txBody>
      </p:sp>
      <p:sp>
        <p:nvSpPr>
          <p:cNvPr id="3" name="Content Placeholder 2"/>
          <p:cNvSpPr>
            <a:spLocks noGrp="1"/>
          </p:cNvSpPr>
          <p:nvPr>
            <p:ph sz="half" idx="2"/>
          </p:nvPr>
        </p:nvSpPr>
        <p:spPr>
          <a:xfrm>
            <a:off x="1117308" y="2209800"/>
            <a:ext cx="9853903" cy="3962400"/>
          </a:xfrm>
        </p:spPr>
        <p:txBody>
          <a:bodyPr/>
          <a:lstStyle/>
          <a:p>
            <a:r>
              <a:rPr lang="en-US" dirty="0" smtClean="0"/>
              <a:t>At the beginning of each week I will send home a weekly newsletter letting you know of any upcoming events for that week or weeks to come. It will also tell you what we will be covering in class each day.</a:t>
            </a:r>
          </a:p>
          <a:p>
            <a:r>
              <a:rPr lang="en-US" dirty="0" smtClean="0"/>
              <a:t>Along with the newsletter I will send home any papers that need to be signed and returned by the end of the week.</a:t>
            </a: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the Students</a:t>
            </a:r>
            <a:endParaRPr lang="en-US" dirty="0"/>
          </a:p>
        </p:txBody>
      </p:sp>
      <p:sp>
        <p:nvSpPr>
          <p:cNvPr id="6" name="Content Placeholder 5"/>
          <p:cNvSpPr>
            <a:spLocks noGrp="1"/>
          </p:cNvSpPr>
          <p:nvPr>
            <p:ph sz="half" idx="2"/>
          </p:nvPr>
        </p:nvSpPr>
        <p:spPr>
          <a:xfrm>
            <a:off x="1117309" y="1701800"/>
            <a:ext cx="10157354" cy="4470400"/>
          </a:xfrm>
        </p:spPr>
        <p:txBody>
          <a:bodyPr/>
          <a:lstStyle/>
          <a:p>
            <a:pPr marL="0" indent="0">
              <a:buNone/>
            </a:pPr>
            <a:r>
              <a:rPr lang="en-US" dirty="0" smtClean="0"/>
              <a:t>My expectations for the students is that they follow all rules and procedures to keep from having disturbances in the classroom. As well as creating the best learning environment possible for each student.</a:t>
            </a:r>
          </a:p>
          <a:p>
            <a:pPr marL="0" indent="0">
              <a:buNone/>
            </a:pPr>
            <a:r>
              <a:rPr lang="en-US" dirty="0" smtClean="0"/>
              <a:t>Any papers that I send home with you to be signed at the beginning of each week MUST be signed and returned to me by the end of the week.</a:t>
            </a:r>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Need for My Class</a:t>
            </a:r>
          </a:p>
        </p:txBody>
      </p:sp>
      <p:sp>
        <p:nvSpPr>
          <p:cNvPr id="4" name="Content Placeholder 3"/>
          <p:cNvSpPr>
            <a:spLocks noGrp="1"/>
          </p:cNvSpPr>
          <p:nvPr>
            <p:ph sz="half" idx="2"/>
          </p:nvPr>
        </p:nvSpPr>
        <p:spPr>
          <a:xfrm>
            <a:off x="1117308" y="2209800"/>
            <a:ext cx="9549103" cy="3962400"/>
          </a:xfrm>
        </p:spPr>
        <p:txBody>
          <a:bodyPr/>
          <a:lstStyle/>
          <a:p>
            <a:pPr marL="342900" indent="-342900">
              <a:buFontTx/>
              <a:buChar char="-"/>
            </a:pPr>
            <a:r>
              <a:rPr lang="en-US" dirty="0"/>
              <a:t>1 1inch binder (you may have a bigger binder if you wish)</a:t>
            </a:r>
          </a:p>
          <a:p>
            <a:pPr marL="342900" indent="-342900">
              <a:buFontTx/>
              <a:buChar char="-"/>
            </a:pPr>
            <a:r>
              <a:rPr lang="en-US" dirty="0"/>
              <a:t>Dividers for each chapter we cover in class</a:t>
            </a:r>
          </a:p>
          <a:p>
            <a:pPr marL="342900" indent="-342900">
              <a:buFontTx/>
              <a:buChar char="-"/>
            </a:pPr>
            <a:r>
              <a:rPr lang="en-US" dirty="0"/>
              <a:t>Blue or black ink pen</a:t>
            </a:r>
          </a:p>
          <a:p>
            <a:pPr marL="342900" indent="-342900">
              <a:buFontTx/>
              <a:buChar char="-"/>
            </a:pPr>
            <a:r>
              <a:rPr lang="en-US" dirty="0"/>
              <a:t>Loose leaf paper to take notes</a:t>
            </a:r>
          </a:p>
          <a:p>
            <a:pPr marL="342900" indent="-342900">
              <a:buFontTx/>
              <a:buChar char="-"/>
            </a:pPr>
            <a:r>
              <a:rPr lang="en-US" dirty="0"/>
              <a:t>A pencil for when we take tests</a:t>
            </a:r>
          </a:p>
          <a:p>
            <a:endParaRPr lang="en-US" dirty="0"/>
          </a:p>
        </p:txBody>
      </p:sp>
    </p:spTree>
    <p:extLst>
      <p:ext uri="{BB962C8B-B14F-4D97-AF65-F5344CB8AC3E}">
        <p14:creationId xmlns:p14="http://schemas.microsoft.com/office/powerpoint/2010/main" val="7566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Classroom Action Plan</a:t>
            </a:r>
            <a:br>
              <a:rPr lang="en-US" dirty="0"/>
            </a:br>
            <a:endParaRPr lang="en-US" dirty="0"/>
          </a:p>
        </p:txBody>
      </p:sp>
      <p:sp>
        <p:nvSpPr>
          <p:cNvPr id="6" name="Content Placeholder 5"/>
          <p:cNvSpPr>
            <a:spLocks noGrp="1"/>
          </p:cNvSpPr>
          <p:nvPr>
            <p:ph sz="quarter" idx="4"/>
          </p:nvPr>
        </p:nvSpPr>
        <p:spPr>
          <a:xfrm>
            <a:off x="1117309" y="2286000"/>
            <a:ext cx="10057051" cy="3962400"/>
          </a:xfrm>
        </p:spPr>
        <p:txBody>
          <a:bodyPr/>
          <a:lstStyle/>
          <a:p>
            <a:pPr marL="457200" indent="-457200">
              <a:buAutoNum type="arabicPeriod"/>
            </a:pPr>
            <a:r>
              <a:rPr lang="en-US" dirty="0"/>
              <a:t>Infraction Card- Otherwise the students warning</a:t>
            </a:r>
          </a:p>
          <a:p>
            <a:pPr marL="457200" indent="-457200">
              <a:buAutoNum type="arabicPeriod"/>
            </a:pPr>
            <a:r>
              <a:rPr lang="en-US" dirty="0"/>
              <a:t>Pink Slip- first offense</a:t>
            </a:r>
          </a:p>
          <a:p>
            <a:pPr marL="457200" indent="-457200">
              <a:buAutoNum type="arabicPeriod"/>
            </a:pPr>
            <a:r>
              <a:rPr lang="en-US" dirty="0"/>
              <a:t>Action Plan- second offense if behavior is continued</a:t>
            </a:r>
          </a:p>
          <a:p>
            <a:pPr marL="457200" indent="-457200">
              <a:buAutoNum type="arabicPeriod"/>
            </a:pPr>
            <a:r>
              <a:rPr lang="en-US" dirty="0"/>
              <a:t>Detention Notebook- third offense if continued behavior after the warning and the 2 offenses before.</a:t>
            </a:r>
          </a:p>
          <a:p>
            <a:endParaRPr lang="en-US" dirty="0"/>
          </a:p>
        </p:txBody>
      </p:sp>
    </p:spTree>
    <p:extLst>
      <p:ext uri="{BB962C8B-B14F-4D97-AF65-F5344CB8AC3E}">
        <p14:creationId xmlns:p14="http://schemas.microsoft.com/office/powerpoint/2010/main" val="37056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604</Words>
  <Application>Microsoft Office PowerPoint</Application>
  <PresentationFormat>Custom</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Books 16x9</vt:lpstr>
      <vt:lpstr>Welcome to 5th Grade Science!!</vt:lpstr>
      <vt:lpstr>How does your child learn?</vt:lpstr>
      <vt:lpstr>My Teaching Philosophy</vt:lpstr>
      <vt:lpstr>Classroom Rules</vt:lpstr>
      <vt:lpstr>Classroom Procedures </vt:lpstr>
      <vt:lpstr>What You as the Parents Can Expect from Me</vt:lpstr>
      <vt:lpstr>Expectations of the Students</vt:lpstr>
      <vt:lpstr>What You Will Need for My Class</vt:lpstr>
      <vt:lpstr>My Classroom Action Plan </vt:lpstr>
      <vt:lpstr>Contact Information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2015-09-21T15:29:46Z</dcterms:created>
  <dcterms:modified xsi:type="dcterms:W3CDTF">2015-10-05T15:15:19Z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